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3" r:id="rId10"/>
    <p:sldId id="274" r:id="rId11"/>
    <p:sldId id="266" r:id="rId12"/>
    <p:sldId id="267" r:id="rId13"/>
    <p:sldId id="268" r:id="rId14"/>
    <p:sldId id="271" r:id="rId15"/>
    <p:sldId id="270" r:id="rId16"/>
    <p:sldId id="269" r:id="rId17"/>
    <p:sldId id="275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DB8D-2D77-4D4B-BFDC-CC8CB91897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97C4-6782-4456-B1B9-9FA97FC60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3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DB8D-2D77-4D4B-BFDC-CC8CB91897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97C4-6782-4456-B1B9-9FA97FC60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7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DB8D-2D77-4D4B-BFDC-CC8CB91897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97C4-6782-4456-B1B9-9FA97FC60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7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DB8D-2D77-4D4B-BFDC-CC8CB91897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97C4-6782-4456-B1B9-9FA97FC60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5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DB8D-2D77-4D4B-BFDC-CC8CB91897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97C4-6782-4456-B1B9-9FA97FC60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DB8D-2D77-4D4B-BFDC-CC8CB91897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97C4-6782-4456-B1B9-9FA97FC60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DB8D-2D77-4D4B-BFDC-CC8CB91897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97C4-6782-4456-B1B9-9FA97FC60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94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DB8D-2D77-4D4B-BFDC-CC8CB91897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97C4-6782-4456-B1B9-9FA97FC60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6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DB8D-2D77-4D4B-BFDC-CC8CB91897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97C4-6782-4456-B1B9-9FA97FC60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55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DB8D-2D77-4D4B-BFDC-CC8CB91897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97C4-6782-4456-B1B9-9FA97FC60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5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DB8D-2D77-4D4B-BFDC-CC8CB91897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97C4-6782-4456-B1B9-9FA97FC60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67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DDB8D-2D77-4D4B-BFDC-CC8CB9189766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F97C4-6782-4456-B1B9-9FA97FC60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90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rktika.yasarattsev@mail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rktika.td@mail.ru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9512"/>
            <a:ext cx="1378496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ООО «Арктика»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СОРБЕНТ </a:t>
            </a:r>
            <a:r>
              <a:rPr lang="ru-RU" sz="4800" b="1" dirty="0">
                <a:solidFill>
                  <a:srgbClr val="00B050"/>
                </a:solidFill>
                <a:latin typeface="Arial Black" panose="020B0A04020102020204" pitchFamily="34" charset="0"/>
              </a:rPr>
              <a:t>ИНДУСТРИАЛЬНЫЙ</a:t>
            </a:r>
            <a:endParaRPr lang="ru-RU" sz="4800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4800" b="1" dirty="0">
                <a:solidFill>
                  <a:srgbClr val="00B050"/>
                </a:solidFill>
                <a:latin typeface="Arial Black" panose="020B0A04020102020204" pitchFamily="34" charset="0"/>
              </a:rPr>
              <a:t>КРЕМНИЙ СОДЕРЖАЩИЙ </a:t>
            </a:r>
            <a:endParaRPr lang="ru-RU" sz="4800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936104" cy="10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9512"/>
            <a:ext cx="1378496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ООО «Арктика»</a:t>
            </a:r>
            <a:endParaRPr lang="ru-RU" b="1" dirty="0"/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936104" cy="10407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86952" y="404664"/>
            <a:ext cx="51988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Преимущества применения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339484"/>
              </p:ext>
            </p:extLst>
          </p:nvPr>
        </p:nvGraphicFramePr>
        <p:xfrm>
          <a:off x="323529" y="1301374"/>
          <a:ext cx="8496942" cy="5151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4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6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5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9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0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Объемный вес (насыпная плотность), кг/м</a:t>
                      </a:r>
                      <a:r>
                        <a:rPr lang="ru-RU" sz="800" baseline="300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135-180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160-180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195-220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140-160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90-100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400-700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400-700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Температура применения, ºС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-50… +60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-50… +60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-50… +60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-50… +60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 +5 до + 40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-50 - +60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-50 - +60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Срок хранения (при условии сохранности герметичности упаковки), лет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ограничен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ограничен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ограничен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ограничен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ограничен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ограничен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Гарантийный срок 24 месяца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Биоразлагаемость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110 суток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100-200 суток при плюсовых температурах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нормируется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нормируется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менее 90 суток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Биоразложение (не менее 90 суток)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Биоразложение (не менее 90 суток)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7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Утилизация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Декларируется: не требуется, по факту: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требуется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Требуется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(сжигание)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Требуется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(сжигание)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Требуется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(сжигание)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Требуется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(сжигание)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Требуется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(выжигание, возможно повторное применение)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требуется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Кол-во сорбента кг /т нефти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125-250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150-250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125-250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150-200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125-150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200-350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200-350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Горючесть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Горюч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Горюч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Горюч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Горюч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горючий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горючий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горючий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9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Стоимость сорбента тыс рублей/тонна (без доставки)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300-350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110-120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120-130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110-120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68" marR="33468" marT="33468" marB="3346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9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9512"/>
            <a:ext cx="1378496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ООО «Арктика»</a:t>
            </a:r>
            <a:endParaRPr lang="ru-RU" b="1" dirty="0"/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936104" cy="10407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06833" y="404664"/>
            <a:ext cx="53590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работает «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Kremnos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ISB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48" y="1484784"/>
            <a:ext cx="6751320" cy="360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085184"/>
            <a:ext cx="7704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Изменение содержания нефти в период ликвидации нефтяного загрязнения на опытном участке плодородного грунта при использовании </a:t>
            </a:r>
            <a:r>
              <a:rPr lang="ru-RU" sz="2400" b="1" dirty="0"/>
              <a:t>«</a:t>
            </a:r>
            <a:r>
              <a:rPr lang="en-US" sz="2400" b="1" dirty="0" err="1"/>
              <a:t>Kremnos</a:t>
            </a:r>
            <a:r>
              <a:rPr lang="ru-RU" sz="2400" b="1" dirty="0"/>
              <a:t>»</a:t>
            </a:r>
            <a:r>
              <a:rPr lang="en-US" sz="2400" b="1" dirty="0"/>
              <a:t> ISB</a:t>
            </a:r>
            <a:r>
              <a:rPr lang="ru-RU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35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9512"/>
            <a:ext cx="1378496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ООО «Арктика»</a:t>
            </a:r>
            <a:endParaRPr lang="ru-RU" b="1" dirty="0"/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936104" cy="10407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06833" y="404664"/>
            <a:ext cx="53590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работает «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Kremnos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ISB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085184"/>
            <a:ext cx="7704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Изменение содержания нефти в период ликвидации нефтяного загрязнения на опытном участке обводненного грунта при использовании </a:t>
            </a:r>
            <a:r>
              <a:rPr lang="ru-RU" sz="2400" b="1" dirty="0"/>
              <a:t>«</a:t>
            </a:r>
            <a:r>
              <a:rPr lang="en-US" sz="2400" b="1" dirty="0" err="1"/>
              <a:t>Kremnos</a:t>
            </a:r>
            <a:r>
              <a:rPr lang="ru-RU" sz="2400" b="1" dirty="0"/>
              <a:t>»</a:t>
            </a:r>
            <a:r>
              <a:rPr lang="en-US" sz="2400" b="1" dirty="0"/>
              <a:t> ISB</a:t>
            </a:r>
            <a:r>
              <a:rPr lang="ru-RU" sz="2400" b="1" dirty="0"/>
              <a:t> 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27609"/>
            <a:ext cx="7226758" cy="37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9512"/>
            <a:ext cx="1378496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ООО «Арктика»</a:t>
            </a:r>
            <a:endParaRPr lang="ru-RU" b="1" dirty="0"/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936104" cy="10407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06833" y="404664"/>
            <a:ext cx="53590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работает «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Kremnos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ISB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756" y="4509120"/>
            <a:ext cx="7915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Оценка динамики снижения концентрации углеводородов в опыте показала, что смесь штаммов сорбента «</a:t>
            </a:r>
            <a:r>
              <a:rPr lang="en-US" sz="2400" dirty="0" err="1"/>
              <a:t>Kremnos</a:t>
            </a:r>
            <a:r>
              <a:rPr lang="ru-RU" sz="2400" dirty="0"/>
              <a:t>»</a:t>
            </a:r>
            <a:r>
              <a:rPr lang="en-US" sz="2400" dirty="0"/>
              <a:t> ISB</a:t>
            </a:r>
            <a:r>
              <a:rPr lang="ru-RU" sz="2400" dirty="0"/>
              <a:t> </a:t>
            </a:r>
            <a:r>
              <a:rPr lang="ru-RU" sz="2400" dirty="0" smtClean="0"/>
              <a:t>обладает высокой деструктивной активностью в отношении тяжелых </a:t>
            </a:r>
            <a:r>
              <a:rPr lang="ru-RU" sz="2400" dirty="0" err="1" smtClean="0"/>
              <a:t>трудноокисляемых</a:t>
            </a:r>
            <a:r>
              <a:rPr lang="ru-RU" sz="2400" dirty="0" smtClean="0"/>
              <a:t> фракций углеводородов: за 5 месяцев – на 82,0%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24707"/>
            <a:ext cx="72771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6756" y="1321000"/>
            <a:ext cx="770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Динамика снижения концентрации углеводородов в почве при использовании </a:t>
            </a:r>
            <a:r>
              <a:rPr lang="ru-RU" sz="2400" b="1" dirty="0" smtClean="0"/>
              <a:t>«</a:t>
            </a:r>
            <a:r>
              <a:rPr lang="en-US" sz="2400" b="1" dirty="0" err="1"/>
              <a:t>Kremnos</a:t>
            </a:r>
            <a:r>
              <a:rPr lang="ru-RU" sz="2400" b="1" dirty="0"/>
              <a:t>»</a:t>
            </a:r>
            <a:r>
              <a:rPr lang="en-US" sz="2400" b="1" dirty="0"/>
              <a:t> ISB</a:t>
            </a:r>
            <a:r>
              <a:rPr lang="ru-RU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01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9512"/>
            <a:ext cx="1378496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ООО «Арктика»</a:t>
            </a:r>
            <a:endParaRPr lang="ru-RU" b="1" dirty="0"/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936104" cy="10407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06833" y="404664"/>
            <a:ext cx="53590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работает «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Kremnos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ISB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5" y="1124744"/>
            <a:ext cx="785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Имитация </a:t>
            </a:r>
            <a:r>
              <a:rPr lang="ru-RU" sz="2400" dirty="0"/>
              <a:t>нефтяного разлива с добавлением </a:t>
            </a:r>
            <a:r>
              <a:rPr lang="ru-RU" sz="2400" dirty="0" err="1"/>
              <a:t>нефтедеструкторов</a:t>
            </a:r>
            <a:r>
              <a:rPr lang="ru-RU" sz="2400" dirty="0"/>
              <a:t>: (слева направо) 1- контроль, 2, 3 – с добавлением ассоциации бактерий, 4- после </a:t>
            </a:r>
            <a:r>
              <a:rPr lang="ru-RU" sz="2400" dirty="0" err="1"/>
              <a:t>биодеструкции</a:t>
            </a:r>
            <a:r>
              <a:rPr lang="ru-RU" sz="2400" dirty="0"/>
              <a:t> ассоциацией штаммов бактерий  в течение 24 дней </a:t>
            </a:r>
            <a:r>
              <a:rPr lang="ru-RU" sz="2400" dirty="0" err="1"/>
              <a:t>инкубирования</a:t>
            </a:r>
            <a:r>
              <a:rPr lang="ru-RU" sz="2400" dirty="0"/>
              <a:t> при температуре 12 °С и рН 7,0.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3" y="2996950"/>
            <a:ext cx="7589768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3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9512"/>
            <a:ext cx="1378496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ООО «Арктика»</a:t>
            </a:r>
            <a:endParaRPr lang="ru-RU" b="1" dirty="0"/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936104" cy="10407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0328" y="419742"/>
            <a:ext cx="6109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применяется «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Kremnos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ISB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108" y="1436023"/>
            <a:ext cx="77048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 algn="just">
              <a:buNone/>
            </a:pPr>
            <a:r>
              <a:rPr lang="ru-RU" sz="2400" dirty="0" smtClean="0"/>
              <a:t>	Сорбент </a:t>
            </a:r>
            <a:r>
              <a:rPr lang="ru-RU" sz="2400" dirty="0"/>
              <a:t>равномерно рассыпают небольшими порциями </a:t>
            </a:r>
            <a:r>
              <a:rPr lang="ru-RU" sz="2400" dirty="0" smtClean="0"/>
              <a:t>на загрязненную поверхность </a:t>
            </a:r>
            <a:r>
              <a:rPr lang="ru-RU" sz="2400" dirty="0"/>
              <a:t>и визуально контролируют процесс образования конгломерата сорбента с нефтепродуктом или </a:t>
            </a:r>
            <a:r>
              <a:rPr lang="ru-RU" sz="2400" dirty="0" smtClean="0"/>
              <a:t>другим </a:t>
            </a:r>
            <a:r>
              <a:rPr lang="ru-RU" sz="2400" dirty="0"/>
              <a:t>химическим веществом. Поверхностный слой можно перемешивать для ускорения поглощения веществ. </a:t>
            </a:r>
          </a:p>
          <a:p>
            <a:pPr marL="137160" indent="0" algn="just">
              <a:buNone/>
            </a:pPr>
            <a:r>
              <a:rPr lang="ru-RU" sz="2400" dirty="0" smtClean="0"/>
              <a:t>	Сорбент </a:t>
            </a:r>
            <a:r>
              <a:rPr lang="ru-RU" sz="2400" dirty="0"/>
              <a:t>не требует удаления с места рекультивации, поскольку является экологически безопасным, надежно удерживает сорбированные компоненты независимо от влияния факторов окружающей среды. </a:t>
            </a:r>
          </a:p>
          <a:p>
            <a:pPr marL="137160" indent="0" algn="just">
              <a:buNone/>
            </a:pPr>
            <a:r>
              <a:rPr lang="ru-RU" sz="2400" dirty="0" smtClean="0"/>
              <a:t>	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65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9512"/>
            <a:ext cx="1378496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ООО «Арктика»</a:t>
            </a:r>
            <a:endParaRPr lang="ru-RU" b="1" dirty="0"/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936104" cy="10407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0328" y="419742"/>
            <a:ext cx="6109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применяется «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Kremnos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ISB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756" y="1321000"/>
            <a:ext cx="77048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При применении в холодное время года или при температуре окружающей среды ниже +5 С сорбент оставляют на поверхности для поглощения аварийного разлива. </a:t>
            </a:r>
          </a:p>
          <a:p>
            <a:pPr algn="just"/>
            <a:r>
              <a:rPr lang="ru-RU" sz="2400" dirty="0" smtClean="0"/>
              <a:t>	При снижении температуры сорбция происходит до полного замерзания нефтепродуктов. При температуре окружающей среды выше +10 С содержащиеся в гранулах микроорганизмы активизируются, начиная процесс </a:t>
            </a:r>
            <a:r>
              <a:rPr lang="ru-RU" sz="2400" dirty="0" err="1" smtClean="0"/>
              <a:t>нефтедеструкции</a:t>
            </a:r>
            <a:r>
              <a:rPr lang="ru-RU" sz="2400" dirty="0" smtClean="0"/>
              <a:t>. 	Перемешивание сорбента с почвой после поглощения аварийного разлива нефтепродуктов существенно ускоряет процесс восстановления биологической активности почвы.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349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9512"/>
            <a:ext cx="1378496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ООО «Арктика»</a:t>
            </a:r>
            <a:endParaRPr lang="ru-RU" b="1" dirty="0"/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936104" cy="10407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22902" y="419742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660" y="1124744"/>
            <a:ext cx="86409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lvl="0" indent="0" algn="just">
              <a:buNone/>
            </a:pPr>
            <a:r>
              <a:rPr lang="ru-RU" sz="2400" dirty="0"/>
              <a:t>	Сорбент </a:t>
            </a:r>
            <a:r>
              <a:rPr lang="ru-RU" sz="2400" dirty="0" smtClean="0"/>
              <a:t> </a:t>
            </a:r>
            <a:r>
              <a:rPr lang="ru-RU" sz="2400" b="1" u="sng" dirty="0"/>
              <a:t>не горюч, не </a:t>
            </a:r>
            <a:r>
              <a:rPr lang="ru-RU" sz="2400" b="1" u="sng" dirty="0" smtClean="0"/>
              <a:t>взрывоопасен, безвреден </a:t>
            </a:r>
            <a:r>
              <a:rPr lang="ru-RU" sz="2400" b="1" u="sng" dirty="0"/>
              <a:t>для экосистем, химически </a:t>
            </a:r>
            <a:r>
              <a:rPr lang="ru-RU" sz="2400" b="1" u="sng" dirty="0" smtClean="0"/>
              <a:t>инертен</a:t>
            </a:r>
            <a:r>
              <a:rPr lang="ru-RU" sz="2400" dirty="0" smtClean="0"/>
              <a:t>. Бактериальные </a:t>
            </a:r>
            <a:r>
              <a:rPr lang="ru-RU" sz="2400" dirty="0"/>
              <a:t>штаммы препарата не патогенны для человека и окружающей среды.</a:t>
            </a:r>
          </a:p>
          <a:p>
            <a:pPr marL="137160" lvl="0" indent="0" algn="just">
              <a:buNone/>
            </a:pPr>
            <a:r>
              <a:rPr lang="ru-RU" sz="2400" dirty="0" smtClean="0"/>
              <a:t>	Препарат </a:t>
            </a:r>
            <a:r>
              <a:rPr lang="ru-RU" sz="2400" b="1" u="sng" dirty="0"/>
              <a:t>не токсичен</a:t>
            </a:r>
            <a:r>
              <a:rPr lang="ru-RU" sz="2400" dirty="0"/>
              <a:t>, не оказывает раздражающего действия на кожу и слизистые </a:t>
            </a:r>
            <a:r>
              <a:rPr lang="ru-RU" sz="2400" dirty="0" smtClean="0"/>
              <a:t>оболочки. В </a:t>
            </a:r>
            <a:r>
              <a:rPr lang="ru-RU" sz="2400" dirty="0"/>
              <a:t>целях соблюдения личной безопасности работы необходимо проводить в спецодежде, защитных очках и респираторе.</a:t>
            </a:r>
          </a:p>
          <a:p>
            <a:pPr marL="137160" indent="0" algn="just">
              <a:buNone/>
            </a:pPr>
            <a:r>
              <a:rPr lang="ru-RU" sz="2400" dirty="0"/>
              <a:t> </a:t>
            </a:r>
            <a:r>
              <a:rPr lang="ru-RU" sz="2400" dirty="0" smtClean="0"/>
              <a:t>Изготовитель </a:t>
            </a:r>
            <a:r>
              <a:rPr lang="ru-RU" sz="2400" dirty="0"/>
              <a:t>гарантирует качественные показатели </a:t>
            </a:r>
            <a:r>
              <a:rPr lang="ru-RU" sz="2400" dirty="0" err="1"/>
              <a:t>нефтесорбента</a:t>
            </a:r>
            <a:r>
              <a:rPr lang="ru-RU" sz="2400" dirty="0"/>
              <a:t> </a:t>
            </a:r>
            <a:r>
              <a:rPr lang="ru-RU" sz="2400" b="1" dirty="0"/>
              <a:t>«</a:t>
            </a:r>
            <a:r>
              <a:rPr lang="en-US" sz="2400" b="1" dirty="0" err="1"/>
              <a:t>Kremnos</a:t>
            </a:r>
            <a:r>
              <a:rPr lang="ru-RU" sz="2400" b="1" dirty="0"/>
              <a:t>»</a:t>
            </a:r>
            <a:r>
              <a:rPr lang="en-US" sz="2400" b="1" dirty="0"/>
              <a:t> </a:t>
            </a:r>
            <a:r>
              <a:rPr lang="ru-RU" sz="2400" dirty="0" smtClean="0"/>
              <a:t>при </a:t>
            </a:r>
            <a:r>
              <a:rPr lang="ru-RU" sz="2400" dirty="0"/>
              <a:t>соблюдении потребителем условий </a:t>
            </a:r>
            <a:r>
              <a:rPr lang="ru-RU" sz="2400" dirty="0" smtClean="0"/>
              <a:t>транспортировки, хранения и применения.</a:t>
            </a:r>
            <a:endParaRPr lang="ru-RU" sz="2400" dirty="0"/>
          </a:p>
          <a:p>
            <a:pPr marL="137160" indent="0" algn="just">
              <a:buNone/>
            </a:pPr>
            <a:r>
              <a:rPr lang="ru-RU" sz="2400" dirty="0" smtClean="0"/>
              <a:t>	Качество</a:t>
            </a:r>
            <a:r>
              <a:rPr lang="ru-RU" sz="2400" dirty="0"/>
              <a:t>, токсикологическая и экологическая безопасность продукта </a:t>
            </a:r>
            <a:r>
              <a:rPr lang="ru-RU" sz="2400" dirty="0" smtClean="0"/>
              <a:t>подтверждается </a:t>
            </a:r>
            <a:r>
              <a:rPr lang="ru-RU" sz="2400" dirty="0"/>
              <a:t>сертификатом </a:t>
            </a:r>
            <a:r>
              <a:rPr lang="ru-RU" sz="2400" dirty="0" smtClean="0"/>
              <a:t>соответствия </a:t>
            </a:r>
            <a:r>
              <a:rPr lang="ru-RU" sz="2400" dirty="0"/>
              <a:t>№ РОСС </a:t>
            </a:r>
            <a:r>
              <a:rPr lang="en-US" sz="2400" dirty="0"/>
              <a:t>RU</a:t>
            </a:r>
            <a:r>
              <a:rPr lang="ru-RU" sz="2400" dirty="0" smtClean="0"/>
              <a:t>.НХ37.НО5272, паспортом безопасности  РПБ  №28594202.23.46578.В,  протоколом  №81067 от 26.11.2020 г.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438141"/>
            <a:ext cx="45911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Безопасность и гарантия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08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1378496" cy="104072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ООО «Арктика»</a:t>
            </a:r>
            <a:endParaRPr lang="ru-RU" b="1" dirty="0"/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15" y="116632"/>
            <a:ext cx="936104" cy="10407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484785"/>
            <a:ext cx="8966404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Уважаемые коллеги,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применяя сорбент «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Kremnos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», производства компании ООО «Арктика», 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 сэкономите до 40% средств, 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высоком качестве продукта.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уважением и предложением о сотрудничестве.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26346" y="419742"/>
            <a:ext cx="4977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Компания ООО «Арктика» 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229200"/>
            <a:ext cx="7896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Директор по технологиям  и развитию бизнеса </a:t>
            </a:r>
            <a:r>
              <a:rPr lang="ru-RU" sz="2400" dirty="0" smtClean="0"/>
              <a:t>«Арктика» </a:t>
            </a:r>
            <a:endParaRPr lang="ru-RU" sz="2400" dirty="0" smtClean="0"/>
          </a:p>
          <a:p>
            <a:r>
              <a:rPr lang="ru-RU" sz="2400" dirty="0" err="1" smtClean="0"/>
              <a:t>Саратцев</a:t>
            </a:r>
            <a:r>
              <a:rPr lang="ru-RU" sz="2400" dirty="0" smtClean="0"/>
              <a:t> </a:t>
            </a:r>
            <a:r>
              <a:rPr lang="ru-RU" sz="2400" dirty="0" smtClean="0"/>
              <a:t>Юрий </a:t>
            </a:r>
            <a:r>
              <a:rPr lang="ru-RU" sz="2400" dirty="0"/>
              <a:t>Александрович </a:t>
            </a:r>
            <a:r>
              <a:rPr lang="en-US" sz="2400" dirty="0" smtClean="0"/>
              <a:t> </a:t>
            </a:r>
            <a:r>
              <a:rPr lang="en-US" sz="2400" dirty="0"/>
              <a:t>+79372793327</a:t>
            </a:r>
            <a:endParaRPr lang="ru-RU" sz="2400" dirty="0" smtClean="0"/>
          </a:p>
          <a:p>
            <a:pPr algn="ctr"/>
            <a:r>
              <a:rPr lang="en-US" sz="2400" dirty="0" smtClean="0">
                <a:hlinkClick r:id="rId3"/>
              </a:rPr>
              <a:t>arktika.yasarattsev@mail.ru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587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9512"/>
            <a:ext cx="1378496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ООО «Арктика»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16528"/>
            <a:ext cx="8229600" cy="477676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de-DE" sz="2000" dirty="0" smtClean="0"/>
              <a:t>ООО </a:t>
            </a:r>
            <a:r>
              <a:rPr lang="de-DE" sz="2000" dirty="0"/>
              <a:t>«</a:t>
            </a:r>
            <a:r>
              <a:rPr lang="de-DE" sz="2000" dirty="0" err="1"/>
              <a:t>Арктика</a:t>
            </a:r>
            <a:r>
              <a:rPr lang="ru-RU" sz="2000" dirty="0"/>
              <a:t>» является современным предприятием, пуск в эксплуатацию состоялся в 2021 году, с полным производственным циклом: добыча, разработка, производство, упаковка и доставка готовой продукции.</a:t>
            </a:r>
          </a:p>
          <a:p>
            <a:pPr marL="0" indent="0" algn="just">
              <a:buNone/>
            </a:pPr>
            <a:r>
              <a:rPr lang="ru-RU" sz="2000" dirty="0"/>
              <a:t>Собственная сырьевая база, </a:t>
            </a:r>
            <a:r>
              <a:rPr lang="de-DE" sz="2000" dirty="0" err="1" smtClean="0"/>
              <a:t>лицензи</a:t>
            </a:r>
            <a:r>
              <a:rPr lang="ru-RU" sz="2000" dirty="0"/>
              <a:t>я</a:t>
            </a:r>
            <a:r>
              <a:rPr lang="de-DE" sz="2000" dirty="0"/>
              <a:t> СМР 02315 </a:t>
            </a:r>
            <a:r>
              <a:rPr lang="de-DE" sz="2000" dirty="0" smtClean="0"/>
              <a:t>ТЭ</a:t>
            </a:r>
            <a:r>
              <a:rPr lang="ru-RU" sz="2000" dirty="0" smtClean="0"/>
              <a:t>    					        </a:t>
            </a:r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dirty="0" smtClean="0"/>
              <a:t>			       современное оборудование, 				            производственные </a:t>
            </a:r>
            <a:r>
              <a:rPr lang="ru-RU" sz="2000" dirty="0"/>
              <a:t>и </a:t>
            </a:r>
            <a:r>
              <a:rPr lang="ru-RU" sz="2000" dirty="0" smtClean="0"/>
              <a:t>складские помещения</a:t>
            </a:r>
            <a:r>
              <a:rPr lang="ru-RU" sz="2000" dirty="0"/>
              <a:t>, </a:t>
            </a:r>
            <a:r>
              <a:rPr lang="ru-RU" sz="2000" dirty="0" smtClean="0"/>
              <a:t>																																														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dirty="0" smtClean="0"/>
              <a:t>техническое </a:t>
            </a:r>
            <a:r>
              <a:rPr lang="ru-RU" sz="2000" dirty="0"/>
              <a:t>и </a:t>
            </a:r>
            <a:r>
              <a:rPr lang="ru-RU" sz="2000" dirty="0" smtClean="0"/>
              <a:t>кадровое оснащение</a:t>
            </a:r>
            <a:r>
              <a:rPr lang="ru-RU" sz="2000" dirty="0"/>
              <a:t>, позволяют </a:t>
            </a:r>
            <a:r>
              <a:rPr lang="ru-RU" sz="2000" dirty="0" smtClean="0"/>
              <a:t>изготавливать </a:t>
            </a:r>
          </a:p>
          <a:p>
            <a:pPr marL="0" indent="0" algn="ctr">
              <a:buNone/>
            </a:pPr>
            <a:r>
              <a:rPr lang="ru-RU" sz="2000" b="1" dirty="0" smtClean="0"/>
              <a:t>до </a:t>
            </a:r>
            <a:r>
              <a:rPr lang="ru-RU" sz="2000" b="1" dirty="0"/>
              <a:t>100 тысяч тонн сорбентов в год</a:t>
            </a:r>
            <a:r>
              <a:rPr lang="ru-RU" sz="2000" dirty="0"/>
              <a:t>.</a:t>
            </a:r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936104" cy="10407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59856" y="319347"/>
            <a:ext cx="5871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Компания Арктика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0" y="2785991"/>
            <a:ext cx="3183880" cy="2016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428" y="3068960"/>
            <a:ext cx="3050940" cy="2288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947" y="5949895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Общество</a:t>
            </a:r>
            <a:r>
              <a:rPr lang="de-DE" sz="1200" b="1" dirty="0">
                <a:solidFill>
                  <a:schemeClr val="tx2"/>
                </a:solidFill>
              </a:rPr>
              <a:t> с </a:t>
            </a:r>
            <a:r>
              <a:rPr lang="de-DE" sz="1200" b="1" dirty="0" err="1">
                <a:solidFill>
                  <a:schemeClr val="tx2"/>
                </a:solidFill>
              </a:rPr>
              <a:t>ограниченной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 smtClean="0">
                <a:solidFill>
                  <a:schemeClr val="tx2"/>
                </a:solidFill>
              </a:rPr>
              <a:t>ответственностью</a:t>
            </a:r>
            <a:r>
              <a:rPr lang="ru-RU" sz="1200" b="1" dirty="0" smtClean="0">
                <a:solidFill>
                  <a:schemeClr val="tx2"/>
                </a:solidFill>
              </a:rPr>
              <a:t>  </a:t>
            </a:r>
            <a:r>
              <a:rPr lang="de-DE" sz="1200" b="1" dirty="0" smtClean="0">
                <a:solidFill>
                  <a:schemeClr val="tx2"/>
                </a:solidFill>
              </a:rPr>
              <a:t>«</a:t>
            </a:r>
            <a:r>
              <a:rPr lang="ru-RU" sz="1200" b="1" dirty="0">
                <a:solidFill>
                  <a:schemeClr val="tx2"/>
                </a:solidFill>
              </a:rPr>
              <a:t>Арктика</a:t>
            </a:r>
            <a:r>
              <a:rPr lang="de-DE" sz="1200" b="1" dirty="0">
                <a:solidFill>
                  <a:schemeClr val="tx2"/>
                </a:solidFill>
              </a:rPr>
              <a:t>» </a:t>
            </a:r>
            <a:r>
              <a:rPr lang="de-DE" sz="1200" b="1" dirty="0" smtClean="0">
                <a:solidFill>
                  <a:schemeClr val="tx2"/>
                </a:solidFill>
              </a:rPr>
              <a:t>                       </a:t>
            </a:r>
            <a:endParaRPr lang="ru-RU" sz="1200" dirty="0">
              <a:solidFill>
                <a:schemeClr val="tx2"/>
              </a:solidFill>
            </a:endParaRPr>
          </a:p>
          <a:p>
            <a:pPr algn="ctr"/>
            <a:r>
              <a:rPr lang="de-DE" sz="1200" b="1" dirty="0" smtClean="0">
                <a:solidFill>
                  <a:schemeClr val="tx2"/>
                </a:solidFill>
              </a:rPr>
              <a:t>446060</a:t>
            </a:r>
            <a:r>
              <a:rPr lang="ru-RU" sz="1200" b="1" dirty="0">
                <a:solidFill>
                  <a:schemeClr val="tx2"/>
                </a:solidFill>
              </a:rPr>
              <a:t>,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Самарская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область</a:t>
            </a:r>
            <a:r>
              <a:rPr lang="de-DE" sz="1200" b="1" dirty="0">
                <a:solidFill>
                  <a:schemeClr val="tx2"/>
                </a:solidFill>
              </a:rPr>
              <a:t>, </a:t>
            </a:r>
            <a:r>
              <a:rPr lang="de-DE" sz="1200" b="1" dirty="0" err="1">
                <a:solidFill>
                  <a:schemeClr val="tx2"/>
                </a:solidFill>
              </a:rPr>
              <a:t>Сызранский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район</a:t>
            </a:r>
            <a:r>
              <a:rPr lang="de-DE" sz="1200" b="1" dirty="0">
                <a:solidFill>
                  <a:schemeClr val="tx2"/>
                </a:solidFill>
              </a:rPr>
              <a:t>, </a:t>
            </a:r>
            <a:r>
              <a:rPr lang="de-DE" sz="1200" b="1" dirty="0" err="1">
                <a:solidFill>
                  <a:schemeClr val="tx2"/>
                </a:solidFill>
              </a:rPr>
              <a:t>пг</a:t>
            </a:r>
            <a:r>
              <a:rPr lang="ru-RU" sz="1200" b="1" dirty="0">
                <a:solidFill>
                  <a:schemeClr val="tx2"/>
                </a:solidFill>
              </a:rPr>
              <a:t>т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Балашейка</a:t>
            </a:r>
            <a:r>
              <a:rPr lang="de-DE" sz="1200" b="1" dirty="0">
                <a:solidFill>
                  <a:schemeClr val="tx2"/>
                </a:solidFill>
              </a:rPr>
              <a:t>,  </a:t>
            </a:r>
            <a:r>
              <a:rPr lang="de-DE" sz="1200" b="1" dirty="0" err="1">
                <a:solidFill>
                  <a:schemeClr val="tx2"/>
                </a:solidFill>
              </a:rPr>
              <a:t>ул</a:t>
            </a:r>
            <a:r>
              <a:rPr lang="de-DE" sz="1200" b="1" dirty="0">
                <a:solidFill>
                  <a:schemeClr val="tx2"/>
                </a:solidFill>
              </a:rPr>
              <a:t>. </a:t>
            </a:r>
            <a:r>
              <a:rPr lang="ru-RU" sz="1200" b="1" dirty="0">
                <a:solidFill>
                  <a:schemeClr val="tx2"/>
                </a:solidFill>
              </a:rPr>
              <a:t>Кирпичная, з/у </a:t>
            </a:r>
            <a:r>
              <a:rPr lang="ru-RU" sz="1200" b="1" dirty="0" smtClean="0">
                <a:solidFill>
                  <a:schemeClr val="tx2"/>
                </a:solidFill>
              </a:rPr>
              <a:t>55, </a:t>
            </a:r>
            <a:r>
              <a:rPr lang="de-DE" sz="1200" b="1" dirty="0" smtClean="0">
                <a:solidFill>
                  <a:schemeClr val="tx2"/>
                </a:solidFill>
              </a:rPr>
              <a:t>ИНН </a:t>
            </a:r>
            <a:r>
              <a:rPr lang="de-DE" sz="1200" b="1" dirty="0">
                <a:solidFill>
                  <a:schemeClr val="tx2"/>
                </a:solidFill>
              </a:rPr>
              <a:t>6325072714  </a:t>
            </a:r>
            <a:r>
              <a:rPr lang="ru-RU" sz="1200" b="1" dirty="0">
                <a:solidFill>
                  <a:schemeClr val="tx2"/>
                </a:solidFill>
              </a:rPr>
              <a:t>КПП 632501001</a:t>
            </a:r>
            <a:r>
              <a:rPr lang="de-DE" sz="1200" b="1" dirty="0">
                <a:solidFill>
                  <a:schemeClr val="tx2"/>
                </a:solidFill>
              </a:rPr>
              <a:t>  </a:t>
            </a:r>
            <a:endParaRPr lang="ru-RU" sz="1200" b="1" dirty="0" smtClean="0">
              <a:solidFill>
                <a:schemeClr val="tx2"/>
              </a:solidFill>
            </a:endParaRPr>
          </a:p>
          <a:p>
            <a:pPr algn="ctr"/>
            <a:r>
              <a:rPr lang="de-DE" sz="1200" b="1" dirty="0" smtClean="0">
                <a:solidFill>
                  <a:schemeClr val="tx2"/>
                </a:solidFill>
              </a:rPr>
              <a:t>ОГРН 1186313045533</a:t>
            </a:r>
            <a:r>
              <a:rPr lang="ru-RU" sz="1200" b="1" dirty="0" smtClean="0">
                <a:solidFill>
                  <a:schemeClr val="tx2"/>
                </a:solidFill>
              </a:rPr>
              <a:t> </a:t>
            </a:r>
            <a:r>
              <a:rPr lang="de-DE" sz="1200" dirty="0" smtClean="0">
                <a:solidFill>
                  <a:schemeClr val="tx2"/>
                </a:solidFill>
                <a:hlinkClick r:id="rId5"/>
              </a:rPr>
              <a:t>arktika.td@mail.ru</a:t>
            </a:r>
            <a:r>
              <a:rPr lang="de-DE" sz="1200" b="1" dirty="0" smtClean="0">
                <a:solidFill>
                  <a:schemeClr val="tx2"/>
                </a:solidFill>
              </a:rPr>
              <a:t> </a:t>
            </a:r>
            <a:r>
              <a:rPr lang="ru-RU" sz="1200" b="1" dirty="0">
                <a:solidFill>
                  <a:schemeClr val="tx2"/>
                </a:solidFill>
              </a:rPr>
              <a:t>8(8464)91-02-52.</a:t>
            </a:r>
            <a:endParaRPr lang="ru-RU" sz="1200" dirty="0">
              <a:solidFill>
                <a:schemeClr val="tx2"/>
              </a:solidFill>
            </a:endParaRPr>
          </a:p>
          <a:p>
            <a:pPr algn="ctr"/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9512"/>
            <a:ext cx="1378496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ООО «Арктика»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040560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2300" b="1" dirty="0" smtClean="0">
                <a:solidFill>
                  <a:srgbClr val="FF0000"/>
                </a:solidFill>
              </a:rPr>
              <a:t>«</a:t>
            </a:r>
            <a:r>
              <a:rPr lang="en-US" sz="2300" b="1" dirty="0" err="1" smtClean="0">
                <a:solidFill>
                  <a:srgbClr val="FF0000"/>
                </a:solidFill>
              </a:rPr>
              <a:t>Kremnos</a:t>
            </a:r>
            <a:r>
              <a:rPr lang="ru-RU" sz="2300" b="1" dirty="0" smtClean="0">
                <a:solidFill>
                  <a:srgbClr val="FF0000"/>
                </a:solidFill>
              </a:rPr>
              <a:t>» </a:t>
            </a:r>
            <a:r>
              <a:rPr lang="en-US" sz="2300" b="1" dirty="0" smtClean="0">
                <a:solidFill>
                  <a:srgbClr val="FF0000"/>
                </a:solidFill>
              </a:rPr>
              <a:t>ISS/ISM</a:t>
            </a:r>
            <a:r>
              <a:rPr lang="ru-RU" sz="2300" dirty="0" smtClean="0">
                <a:solidFill>
                  <a:srgbClr val="FF0000"/>
                </a:solidFill>
              </a:rPr>
              <a:t> </a:t>
            </a:r>
            <a:r>
              <a:rPr lang="ru-RU" sz="2300" dirty="0" smtClean="0"/>
              <a:t>- представляет собой порошкообразный </a:t>
            </a:r>
          </a:p>
          <a:p>
            <a:pPr marL="137160" indent="0" algn="just">
              <a:buNone/>
            </a:pPr>
            <a:r>
              <a:rPr lang="ru-RU" sz="2300" dirty="0" smtClean="0"/>
              <a:t>или гранулированный опал-</a:t>
            </a:r>
            <a:r>
              <a:rPr lang="ru-RU" sz="2300" dirty="0" err="1" smtClean="0"/>
              <a:t>кристобалит</a:t>
            </a:r>
            <a:r>
              <a:rPr lang="ru-RU" sz="2300" dirty="0" smtClean="0"/>
              <a:t> (кизельгур) разных фракций, предназначен </a:t>
            </a:r>
            <a:r>
              <a:rPr lang="x-none" sz="2300"/>
              <a:t>для удаления нефти, нефтепродуктов и нефтяных эмульсий</a:t>
            </a:r>
            <a:r>
              <a:rPr lang="ru-RU" sz="2300" dirty="0"/>
              <a:t>, агрессивных  водных, безводных и маслянистых жидкостей</a:t>
            </a:r>
            <a:r>
              <a:rPr lang="x-none" sz="2300"/>
              <a:t> с места загрязнения;</a:t>
            </a:r>
            <a:endParaRPr lang="ru-RU" sz="2300" i="1" dirty="0"/>
          </a:p>
          <a:p>
            <a:pPr marL="137160" indent="0" algn="just">
              <a:buNone/>
            </a:pPr>
            <a:r>
              <a:rPr lang="ru-RU" sz="2300" b="1" dirty="0" smtClean="0">
                <a:solidFill>
                  <a:srgbClr val="FF0000"/>
                </a:solidFill>
              </a:rPr>
              <a:t>«</a:t>
            </a:r>
            <a:r>
              <a:rPr lang="en-US" sz="2300" b="1" dirty="0" err="1" smtClean="0">
                <a:solidFill>
                  <a:srgbClr val="FF0000"/>
                </a:solidFill>
              </a:rPr>
              <a:t>Kremnos</a:t>
            </a:r>
            <a:r>
              <a:rPr lang="ru-RU" sz="2300" b="1" dirty="0" smtClean="0">
                <a:solidFill>
                  <a:srgbClr val="FF0000"/>
                </a:solidFill>
              </a:rPr>
              <a:t>» </a:t>
            </a:r>
            <a:r>
              <a:rPr lang="en-US" sz="2300" b="1" dirty="0" smtClean="0">
                <a:solidFill>
                  <a:srgbClr val="FF0000"/>
                </a:solidFill>
              </a:rPr>
              <a:t>IS</a:t>
            </a:r>
            <a:r>
              <a:rPr lang="ru-RU" sz="2300" b="1" dirty="0" smtClean="0">
                <a:solidFill>
                  <a:srgbClr val="FF0000"/>
                </a:solidFill>
              </a:rPr>
              <a:t>В</a:t>
            </a:r>
            <a:r>
              <a:rPr lang="ru-RU" sz="2300" dirty="0" smtClean="0">
                <a:solidFill>
                  <a:srgbClr val="FF0000"/>
                </a:solidFill>
              </a:rPr>
              <a:t> </a:t>
            </a:r>
            <a:r>
              <a:rPr lang="ru-RU" sz="2300" dirty="0" smtClean="0"/>
              <a:t>- </a:t>
            </a:r>
            <a:r>
              <a:rPr lang="ru-RU" sz="2300" dirty="0"/>
              <a:t>биологически </a:t>
            </a:r>
            <a:r>
              <a:rPr lang="ru-RU" sz="2300" dirty="0" smtClean="0"/>
              <a:t>активный сорбент</a:t>
            </a:r>
            <a:r>
              <a:rPr lang="x-none" sz="2300" smtClean="0"/>
              <a:t>, </a:t>
            </a:r>
            <a:r>
              <a:rPr lang="x-none" sz="2300"/>
              <a:t>содержащий консорциум бактерий-нефтедеструкторов, предназначенный для ликвидации нефтяных загрязнений, в том числе – без удаления загрязненного грунта; </a:t>
            </a:r>
            <a:r>
              <a:rPr lang="ru-RU" sz="2300" dirty="0"/>
              <a:t>рекультивации </a:t>
            </a:r>
            <a:r>
              <a:rPr lang="ru-RU" sz="2300" dirty="0" err="1"/>
              <a:t>нефтезагрязненных</a:t>
            </a:r>
            <a:r>
              <a:rPr lang="ru-RU" sz="2300" dirty="0"/>
              <a:t> грунтов, </a:t>
            </a:r>
            <a:r>
              <a:rPr lang="x-none" sz="2300"/>
              <a:t>механизм действия – микробная деструкция органических и неорганических составляющих нефти и </a:t>
            </a:r>
            <a:r>
              <a:rPr lang="x-none" sz="2300" smtClean="0"/>
              <a:t>нефтепродуктов</a:t>
            </a:r>
            <a:r>
              <a:rPr lang="ru-RU" sz="2300" dirty="0"/>
              <a:t>,</a:t>
            </a:r>
            <a:r>
              <a:rPr lang="ru-RU" sz="2300" i="1" dirty="0" smtClean="0"/>
              <a:t> </a:t>
            </a:r>
            <a:r>
              <a:rPr lang="ru-RU" sz="2300" dirty="0" smtClean="0"/>
              <a:t>изготавливается путем иммобилизации микробных клеток  бактерий – </a:t>
            </a:r>
            <a:r>
              <a:rPr lang="ru-RU" sz="2300" dirty="0" err="1" smtClean="0"/>
              <a:t>нефтедеструкторов</a:t>
            </a:r>
            <a:r>
              <a:rPr lang="ru-RU" sz="2300" dirty="0" smtClean="0"/>
              <a:t> на минеральном сыпучем материале.  </a:t>
            </a:r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936104" cy="10407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9087" y="319347"/>
            <a:ext cx="54327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такое сорбент «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Kremnos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93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9512"/>
            <a:ext cx="1378496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ООО «Арктика»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040560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2300" b="1" dirty="0" smtClean="0">
                <a:solidFill>
                  <a:srgbClr val="FF0000"/>
                </a:solidFill>
              </a:rPr>
              <a:t>«</a:t>
            </a:r>
            <a:r>
              <a:rPr lang="en-US" sz="2300" b="1" dirty="0" err="1" smtClean="0">
                <a:solidFill>
                  <a:srgbClr val="FF0000"/>
                </a:solidFill>
              </a:rPr>
              <a:t>Kremnos</a:t>
            </a:r>
            <a:r>
              <a:rPr lang="ru-RU" sz="2300" b="1" dirty="0" smtClean="0">
                <a:solidFill>
                  <a:srgbClr val="FF0000"/>
                </a:solidFill>
              </a:rPr>
              <a:t>» </a:t>
            </a:r>
            <a:r>
              <a:rPr lang="en-US" sz="2300" b="1" dirty="0" smtClean="0">
                <a:solidFill>
                  <a:srgbClr val="FF0000"/>
                </a:solidFill>
              </a:rPr>
              <a:t>ISB </a:t>
            </a:r>
            <a:r>
              <a:rPr lang="ru-RU" sz="2300" dirty="0" smtClean="0"/>
              <a:t>– это комплексный сорбент, состоящий из активированного опал-</a:t>
            </a:r>
            <a:r>
              <a:rPr lang="ru-RU" sz="2300" dirty="0" err="1" smtClean="0"/>
              <a:t>кристобалита</a:t>
            </a:r>
            <a:r>
              <a:rPr lang="ru-RU" sz="2300" dirty="0" smtClean="0"/>
              <a:t> с сильно развитой внутренней поверхностью   и штаммов специально подобранных микроорганизмов.</a:t>
            </a:r>
          </a:p>
          <a:p>
            <a:pPr marL="137160" indent="0" algn="just">
              <a:buNone/>
            </a:pPr>
            <a:r>
              <a:rPr lang="ru-RU" sz="2300" dirty="0" smtClean="0"/>
              <a:t>Благодаря своей высокоразвитой внутренней структуре, сорбент обеспечивает высокую жизнедеятельность микроорганизмов и способствует скорейшему окислению нефтепродуктов.</a:t>
            </a:r>
          </a:p>
          <a:p>
            <a:pPr marL="137160" indent="0" algn="just">
              <a:buNone/>
            </a:pPr>
            <a:r>
              <a:rPr lang="ru-RU" sz="2300" dirty="0" smtClean="0"/>
              <a:t> </a:t>
            </a:r>
            <a:r>
              <a:rPr lang="ru-RU" sz="2300" b="1" dirty="0" smtClean="0">
                <a:solidFill>
                  <a:srgbClr val="FF0000"/>
                </a:solidFill>
              </a:rPr>
              <a:t>«</a:t>
            </a:r>
            <a:r>
              <a:rPr lang="en-US" sz="2300" b="1" dirty="0" err="1" smtClean="0">
                <a:solidFill>
                  <a:srgbClr val="FF0000"/>
                </a:solidFill>
              </a:rPr>
              <a:t>Kremnos</a:t>
            </a:r>
            <a:r>
              <a:rPr lang="ru-RU" sz="2300" b="1" dirty="0" smtClean="0">
                <a:solidFill>
                  <a:srgbClr val="FF0000"/>
                </a:solidFill>
              </a:rPr>
              <a:t>»</a:t>
            </a:r>
            <a:r>
              <a:rPr lang="en-US" sz="2300" b="1" dirty="0" smtClean="0">
                <a:solidFill>
                  <a:srgbClr val="FF0000"/>
                </a:solidFill>
              </a:rPr>
              <a:t> ISB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dirty="0" smtClean="0"/>
              <a:t>– это природный высококачественный сорбент обладающий высокой степенью </a:t>
            </a:r>
            <a:r>
              <a:rPr lang="ru-RU" sz="2300" dirty="0" err="1" smtClean="0"/>
              <a:t>нефтепоглощения</a:t>
            </a:r>
            <a:r>
              <a:rPr lang="ru-RU" sz="2300" dirty="0" smtClean="0"/>
              <a:t> с полным отсутствием десорбции. </a:t>
            </a:r>
          </a:p>
          <a:p>
            <a:pPr marL="137160" indent="0" algn="just">
              <a:buNone/>
            </a:pPr>
            <a:r>
              <a:rPr lang="ru-RU" sz="2300" dirty="0" smtClean="0"/>
              <a:t>Микроорганизмы, входящие в состав сорбента являются природными и способны утилизировать компоненты нефти до экологически нейтральных продуктов.</a:t>
            </a:r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936104" cy="10407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65701" y="319347"/>
            <a:ext cx="60594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такое сорбент «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Kremnos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ISB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57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9512"/>
            <a:ext cx="1378496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ООО «Арктика»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040560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2300" dirty="0" smtClean="0"/>
              <a:t>Для изготовления </a:t>
            </a:r>
            <a:r>
              <a:rPr lang="ru-RU" sz="2300" b="1" dirty="0" smtClean="0"/>
              <a:t>«</a:t>
            </a:r>
            <a:r>
              <a:rPr lang="en-US" sz="2300" b="1" dirty="0" err="1" smtClean="0"/>
              <a:t>Kremnos</a:t>
            </a:r>
            <a:r>
              <a:rPr lang="ru-RU" sz="2300" b="1" dirty="0" smtClean="0"/>
              <a:t>»</a:t>
            </a:r>
            <a:r>
              <a:rPr lang="en-US" sz="2300" b="1" dirty="0" smtClean="0"/>
              <a:t> ISB</a:t>
            </a:r>
            <a:r>
              <a:rPr lang="ru-RU" sz="2300" b="1" dirty="0" smtClean="0"/>
              <a:t>  </a:t>
            </a:r>
            <a:r>
              <a:rPr lang="ru-RU" sz="2300" dirty="0" smtClean="0"/>
              <a:t>применяется консорциум углеводородокисляющих микроорганизмов, который обладает  высокой окислительной активностью и способен расти при температуре от +10 до +45 С и широком диапазоне рН (2,5 – 10).</a:t>
            </a:r>
          </a:p>
          <a:p>
            <a:pPr marL="137160" indent="0" algn="just">
              <a:buNone/>
            </a:pPr>
            <a:r>
              <a:rPr lang="ru-RU" sz="2300" dirty="0" smtClean="0"/>
              <a:t>Микроорганизмы являются вытяжкой из природных компонентов и способны адаптироваться к конкретной среде обитания, быстро перестраивая свой метаболизм за счет изменения структуры консорциума.</a:t>
            </a:r>
          </a:p>
          <a:p>
            <a:pPr marL="137160" indent="0" algn="just">
              <a:buNone/>
            </a:pPr>
            <a:r>
              <a:rPr lang="ru-RU" sz="2300" dirty="0" smtClean="0"/>
              <a:t>Способность  консорциума к самоочищению многократно превышает природную </a:t>
            </a:r>
            <a:r>
              <a:rPr lang="ru-RU" sz="2300" dirty="0" err="1" smtClean="0"/>
              <a:t>самоочищаемость</a:t>
            </a:r>
            <a:r>
              <a:rPr lang="ru-RU" sz="2300" dirty="0" smtClean="0"/>
              <a:t> и тем самым  исключает  необходимость применения комплекса сопроводительных мероприятий.</a:t>
            </a:r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936104" cy="10407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03848" y="319347"/>
            <a:ext cx="41895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Состав «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Kremnos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ISB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48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9512"/>
            <a:ext cx="1378496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ООО «Арктика»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040560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2300" dirty="0" smtClean="0"/>
              <a:t>	Сорбент </a:t>
            </a:r>
            <a:r>
              <a:rPr lang="ru-RU" sz="2300" b="1" dirty="0" smtClean="0"/>
              <a:t>«</a:t>
            </a:r>
            <a:r>
              <a:rPr lang="en-US" sz="2300" b="1" dirty="0" err="1" smtClean="0"/>
              <a:t>Kremnos</a:t>
            </a:r>
            <a:r>
              <a:rPr lang="ru-RU" sz="2300" b="1" dirty="0" smtClean="0"/>
              <a:t>»</a:t>
            </a:r>
            <a:r>
              <a:rPr lang="en-US" sz="2300" b="1" dirty="0" smtClean="0"/>
              <a:t> ISB</a:t>
            </a:r>
            <a:r>
              <a:rPr lang="ru-RU" sz="2300" b="1" dirty="0" smtClean="0"/>
              <a:t>  </a:t>
            </a:r>
            <a:r>
              <a:rPr lang="ru-RU" sz="2300" dirty="0" smtClean="0"/>
              <a:t>позволяет проводить </a:t>
            </a:r>
            <a:r>
              <a:rPr lang="ru-RU" sz="2300" dirty="0" err="1" smtClean="0"/>
              <a:t>биоремедиацию</a:t>
            </a:r>
            <a:r>
              <a:rPr lang="ru-RU" sz="2300" dirty="0" smtClean="0"/>
              <a:t> почвы после ликвидации аварийных разливов нефти, масла, бензина, керосина и прочих </a:t>
            </a:r>
            <a:r>
              <a:rPr lang="ru-RU" sz="2300" dirty="0" err="1" smtClean="0"/>
              <a:t>ксенобиотиков</a:t>
            </a:r>
            <a:r>
              <a:rPr lang="ru-RU" sz="2300" dirty="0" smtClean="0"/>
              <a:t>, не прибегая  к землеванию и другим дорогостоящим сопроводительным мероприятиям, исключая механический и физико-химический методы ликвидации.</a:t>
            </a:r>
          </a:p>
          <a:p>
            <a:pPr marL="137160" indent="0" algn="just">
              <a:buNone/>
            </a:pPr>
            <a:r>
              <a:rPr lang="ru-RU" sz="2300" dirty="0" smtClean="0"/>
              <a:t>	Может эффективно применяться на удаленных и труднодоступных загрязненных территориях.</a:t>
            </a:r>
          </a:p>
          <a:p>
            <a:pPr marL="137160" indent="0" algn="just">
              <a:buNone/>
            </a:pPr>
            <a:r>
              <a:rPr lang="ru-RU" sz="2300" dirty="0" smtClean="0"/>
              <a:t>	Не требует транспортировки с места аварии к местам сжигания или захоронения отработанных сорбентов. Оставаясь на месте аварийного разлива нефтепродуктов, даже после завершения процесса деструкции </a:t>
            </a:r>
            <a:r>
              <a:rPr lang="ru-RU" sz="2300" dirty="0" err="1" smtClean="0"/>
              <a:t>ксенобиотиков</a:t>
            </a:r>
            <a:r>
              <a:rPr lang="ru-RU" sz="2300" dirty="0" smtClean="0"/>
              <a:t>, </a:t>
            </a:r>
            <a:r>
              <a:rPr lang="ru-RU" sz="2300" b="1" dirty="0" smtClean="0"/>
              <a:t>«</a:t>
            </a:r>
            <a:r>
              <a:rPr lang="en-US" sz="2300" b="1" dirty="0" err="1" smtClean="0"/>
              <a:t>Kremnos</a:t>
            </a:r>
            <a:r>
              <a:rPr lang="ru-RU" sz="2300" b="1" dirty="0" smtClean="0"/>
              <a:t>»</a:t>
            </a:r>
            <a:r>
              <a:rPr lang="en-US" sz="2300" b="1" dirty="0" smtClean="0"/>
              <a:t> ISB</a:t>
            </a:r>
            <a:r>
              <a:rPr lang="ru-RU" sz="2300" b="1" dirty="0" smtClean="0"/>
              <a:t>  </a:t>
            </a:r>
            <a:r>
              <a:rPr lang="ru-RU" sz="2300" dirty="0" smtClean="0"/>
              <a:t>продолжает способствовать процессу восстановления биологической активности почвы.</a:t>
            </a:r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936104" cy="10407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5452" y="404664"/>
            <a:ext cx="30087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Где применять?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2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9512"/>
            <a:ext cx="1378496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ООО «Арктика»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040560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2400" b="1" u="sng" dirty="0" smtClean="0"/>
              <a:t>Экологически чистый состав</a:t>
            </a:r>
            <a:r>
              <a:rPr lang="ru-RU" sz="2400" dirty="0" smtClean="0"/>
              <a:t>: препарат полностью безопасен для человека и животных, не токсичен на всех этапах применения, не наносит дополнительного ущерба почве. Обладает </a:t>
            </a:r>
            <a:r>
              <a:rPr lang="ru-RU" sz="2400" dirty="0"/>
              <a:t>высокой скоростью впитывания нефти и </a:t>
            </a:r>
            <a:r>
              <a:rPr lang="ru-RU" sz="2400" dirty="0" smtClean="0"/>
              <a:t>нефтепродуктов</a:t>
            </a:r>
            <a:r>
              <a:rPr lang="ru-RU" sz="2400" dirty="0"/>
              <a:t>.</a:t>
            </a:r>
          </a:p>
          <a:p>
            <a:pPr marL="137160" indent="0" algn="just">
              <a:buNone/>
            </a:pPr>
            <a:r>
              <a:rPr lang="ru-RU" sz="2400" b="1" u="sng" dirty="0" smtClean="0"/>
              <a:t>Универсальность применения:  </a:t>
            </a:r>
            <a:r>
              <a:rPr lang="ru-RU" sz="2400" dirty="0"/>
              <a:t>п</a:t>
            </a:r>
            <a:r>
              <a:rPr lang="ru-RU" sz="2400" dirty="0" smtClean="0"/>
              <a:t>рименение  в широком диапазоне температур от - 50 до + 60° С, практически при любых погодных условиях (при сильном ветре и осадках). Отсутствует </a:t>
            </a:r>
            <a:r>
              <a:rPr lang="ru-RU" sz="2400" dirty="0"/>
              <a:t>десорбция независимо от воздействия внешних факторов (температура, вибрация, давление, влага</a:t>
            </a:r>
            <a:r>
              <a:rPr lang="ru-RU" sz="2400" dirty="0" smtClean="0"/>
              <a:t>). Сорбент </a:t>
            </a:r>
            <a:r>
              <a:rPr lang="ru-RU" sz="2400" dirty="0"/>
              <a:t>прост при транспортировке, хранении и использовании на участках любой </a:t>
            </a:r>
            <a:r>
              <a:rPr lang="ru-RU" sz="2400" dirty="0" smtClean="0"/>
              <a:t>сложности. При </a:t>
            </a:r>
            <a:r>
              <a:rPr lang="ru-RU" sz="2400" dirty="0"/>
              <a:t>поглощении жидких веществ сорбент не увеличивается в объеме и не теряет механической прочности, не взаимодействует с компонентами адсорбированных жидкостей.</a:t>
            </a:r>
          </a:p>
          <a:p>
            <a:pPr marL="137160" indent="0" algn="just">
              <a:buNone/>
            </a:pPr>
            <a:endParaRPr lang="ru-RU" sz="2300" dirty="0" smtClean="0"/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936104" cy="10407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86952" y="404664"/>
            <a:ext cx="51988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Преимущества применения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86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9512"/>
            <a:ext cx="1378496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ООО «Арктика»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040560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2400" b="1" u="sng" dirty="0" smtClean="0"/>
              <a:t>Способствует поддержанию экологического равновесия в экосистемах: </a:t>
            </a:r>
            <a:r>
              <a:rPr lang="ru-RU" sz="2400" dirty="0" smtClean="0"/>
              <a:t>препятствует вымыванию из почвы бактерий-</a:t>
            </a:r>
            <a:r>
              <a:rPr lang="ru-RU" sz="2400" dirty="0" err="1" smtClean="0"/>
              <a:t>нефтедеструкторов</a:t>
            </a:r>
            <a:r>
              <a:rPr lang="ru-RU" sz="2400" dirty="0" smtClean="0"/>
              <a:t>.  Благодаря своей высокопористой структуре и наличию в составе водорастворимого кремния, способствует росту растений  без внесения в загрязнённый грунт удобрений . </a:t>
            </a:r>
          </a:p>
          <a:p>
            <a:pPr marL="137160" indent="0" algn="just">
              <a:buNone/>
            </a:pPr>
            <a:r>
              <a:rPr lang="ru-RU" sz="2400" dirty="0" smtClean="0"/>
              <a:t>	Технология применения препарата не требует специального оборудования и навыков. Является </a:t>
            </a:r>
            <a:r>
              <a:rPr lang="ru-RU" sz="2400" dirty="0" err="1" smtClean="0"/>
              <a:t>мелиорантом</a:t>
            </a:r>
            <a:r>
              <a:rPr lang="ru-RU" sz="2400" dirty="0" smtClean="0"/>
              <a:t> почвы. </a:t>
            </a:r>
          </a:p>
          <a:p>
            <a:pPr marL="137160" indent="0" algn="just">
              <a:buNone/>
            </a:pPr>
            <a:r>
              <a:rPr lang="ru-RU" sz="2400" dirty="0" smtClean="0"/>
              <a:t>	</a:t>
            </a:r>
            <a:r>
              <a:rPr lang="ru-RU" sz="2400" b="1" u="sng" dirty="0" smtClean="0"/>
              <a:t>Не требует утилизации</a:t>
            </a:r>
            <a:r>
              <a:rPr lang="ru-RU" sz="2400" dirty="0" smtClean="0"/>
              <a:t>, может быть использован как самостоятельно, так и в комплексе с природоохранными мероприятиями.</a:t>
            </a:r>
          </a:p>
          <a:p>
            <a:pPr marL="137160" indent="0" algn="just">
              <a:buNone/>
            </a:pPr>
            <a:endParaRPr lang="ru-RU" sz="2300" dirty="0" smtClean="0"/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936104" cy="10407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86952" y="404664"/>
            <a:ext cx="51988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Преимущества применения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4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9512"/>
            <a:ext cx="1378496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ООО «Арктика»</a:t>
            </a:r>
            <a:endParaRPr lang="ru-RU" b="1" dirty="0"/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936104" cy="10407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86952" y="404664"/>
            <a:ext cx="51988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Преимущества применения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435301"/>
              </p:ext>
            </p:extLst>
          </p:nvPr>
        </p:nvGraphicFramePr>
        <p:xfrm>
          <a:off x="323528" y="1301376"/>
          <a:ext cx="8496943" cy="5151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4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6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5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9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85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             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800">
                          <a:effectLst/>
                        </a:rPr>
                        <a:t>Конкурирующие сорбенты, заявляющиеся в тендерах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800">
                          <a:effectLst/>
                        </a:rPr>
                        <a:t>Предлагаемый сорбент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800">
                          <a:effectLst/>
                        </a:rPr>
                        <a:t>Предлагаемый сорбент с </a:t>
                      </a:r>
                      <a:r>
                        <a:rPr lang="ru-RU" sz="900">
                          <a:effectLst/>
                        </a:rPr>
                        <a:t>бактериями-нефтедеструкторами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800">
                          <a:effectLst/>
                        </a:rPr>
                        <a:t>Сорбент 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800">
                          <a:effectLst/>
                        </a:rPr>
                        <a:t>«</a:t>
                      </a:r>
                      <a:r>
                        <a:rPr lang="ru-RU" sz="900">
                          <a:effectLst/>
                        </a:rPr>
                        <a:t>Спилл-сорб»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800">
                          <a:effectLst/>
                        </a:rPr>
                        <a:t>Сорбент 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800">
                          <a:effectLst/>
                        </a:rPr>
                        <a:t>Нью-сорб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800">
                          <a:effectLst/>
                        </a:rPr>
                        <a:t>Сорбент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800">
                          <a:effectLst/>
                        </a:rPr>
                        <a:t>Лессорб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800">
                          <a:effectLst/>
                        </a:rPr>
                        <a:t>Сорбент Нефтесорб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800">
                          <a:effectLst/>
                        </a:rPr>
                        <a:t>Сорбент 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800">
                          <a:effectLst/>
                        </a:rPr>
                        <a:t>С-верад»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Основа,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страна происхождения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Импортный сфагновый мох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(Канада)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Сфагновый мох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(Россия)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Торф с фрагментами сфагнового мха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(Россия)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Сфагновый мох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(Россия)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Минеральное сырье: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Вермикулит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(россия)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Минеральное сырье: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Опал-</a:t>
                      </a:r>
                      <a:r>
                        <a:rPr lang="ru-RU" sz="900" dirty="0" err="1" smtClean="0">
                          <a:effectLst/>
                        </a:rPr>
                        <a:t>кристобалит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(Самарская  область)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Минеральное сырье: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Опал-</a:t>
                      </a:r>
                      <a:r>
                        <a:rPr lang="ru-RU" sz="900" dirty="0" err="1" smtClean="0">
                          <a:effectLst/>
                        </a:rPr>
                        <a:t>кристобалит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(Самарская  область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0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Вид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Сыпучий материал светло-коричневого цвета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Сыпучий материал светло-коричневого цвета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Сыпучий материал светло-коричневого цвета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Сыпучий материал светло-коричневого цвета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Сыпучий материал серебристо-желтого цвета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 серого до Оранжевого сыпучий материал( порошок или гранулы)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От серого до Оранжевого сыпучий материал(порошок или гранулы)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Сорбционная емкость (поглощающая способность) по нефти, кг/кг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4-8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4-6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4-8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6-8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2-4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2-4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65" marR="33865" marT="33865" marB="3386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9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4883</TotalTime>
  <Words>1011</Words>
  <Application>Microsoft Office PowerPoint</Application>
  <PresentationFormat>Экран (4:3)</PresentationFormat>
  <Paragraphs>207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Тема Office</vt:lpstr>
      <vt:lpstr>ООО «Арктика»</vt:lpstr>
      <vt:lpstr>ООО «Арктика»</vt:lpstr>
      <vt:lpstr>ООО «Арктика»</vt:lpstr>
      <vt:lpstr>ООО «Арктика»</vt:lpstr>
      <vt:lpstr>ООО «Арктика»</vt:lpstr>
      <vt:lpstr>ООО «Арктика»</vt:lpstr>
      <vt:lpstr>ООО «Арктика»</vt:lpstr>
      <vt:lpstr>ООО «Арктика»</vt:lpstr>
      <vt:lpstr>ООО «Арктика»</vt:lpstr>
      <vt:lpstr>ООО «Арктика»</vt:lpstr>
      <vt:lpstr>ООО «Арктика»</vt:lpstr>
      <vt:lpstr>ООО «Арктика»</vt:lpstr>
      <vt:lpstr>ООО «Арктика»</vt:lpstr>
      <vt:lpstr>ООО «Арктика»</vt:lpstr>
      <vt:lpstr>ООО «Арктика»</vt:lpstr>
      <vt:lpstr>ООО «Арктика»</vt:lpstr>
      <vt:lpstr>ООО «Арктика»</vt:lpstr>
      <vt:lpstr>ООО «Арктика»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Кремний содержащая подстилка для животных</dc:title>
  <dc:creator>User</dc:creator>
  <cp:lastModifiedBy>User</cp:lastModifiedBy>
  <cp:revision>44</cp:revision>
  <dcterms:created xsi:type="dcterms:W3CDTF">2021-11-23T17:16:40Z</dcterms:created>
  <dcterms:modified xsi:type="dcterms:W3CDTF">2022-06-08T14:34:18Z</dcterms:modified>
</cp:coreProperties>
</file>